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9" r:id="rId3"/>
    <p:sldId id="261" r:id="rId4"/>
    <p:sldId id="300" r:id="rId5"/>
    <p:sldId id="297" r:id="rId6"/>
    <p:sldId id="288" r:id="rId7"/>
    <p:sldId id="289" r:id="rId8"/>
    <p:sldId id="292" r:id="rId9"/>
    <p:sldId id="293" r:id="rId10"/>
    <p:sldId id="283" r:id="rId11"/>
    <p:sldId id="291" r:id="rId12"/>
    <p:sldId id="290" r:id="rId13"/>
    <p:sldId id="294" r:id="rId14"/>
    <p:sldId id="295" r:id="rId15"/>
    <p:sldId id="281" r:id="rId16"/>
    <p:sldId id="296" r:id="rId17"/>
    <p:sldId id="298" r:id="rId18"/>
    <p:sldId id="299" r:id="rId19"/>
    <p:sldId id="282" r:id="rId20"/>
    <p:sldId id="284" r:id="rId21"/>
    <p:sldId id="278" r:id="rId22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779CC93D-E52E-4D84-901B-11D7331DD495}">
          <p14:sldIdLst>
            <p14:sldId id="259"/>
          </p14:sldIdLst>
        </p14:section>
        <p14:section name="Pregled in cilji" id="{ABA716BF-3A5C-4ADB-94C9-CFEF84EBA240}">
          <p14:sldIdLst>
            <p14:sldId id="261"/>
            <p14:sldId id="300"/>
            <p14:sldId id="297"/>
            <p14:sldId id="288"/>
            <p14:sldId id="289"/>
            <p14:sldId id="292"/>
            <p14:sldId id="293"/>
            <p14:sldId id="283"/>
            <p14:sldId id="291"/>
            <p14:sldId id="290"/>
            <p14:sldId id="294"/>
            <p14:sldId id="295"/>
            <p14:sldId id="281"/>
            <p14:sldId id="296"/>
            <p14:sldId id="298"/>
            <p14:sldId id="299"/>
            <p14:sldId id="282"/>
            <p14:sldId id="284"/>
          </p14:sldIdLst>
        </p14:section>
        <p14:section name="Dodatek" id="{3F78B471-41DA-46F2-A8E4-97E471896AB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977" autoAdjust="0"/>
  </p:normalViewPr>
  <p:slideViewPr>
    <p:cSldViewPr>
      <p:cViewPr varScale="1">
        <p:scale>
          <a:sx n="113" d="100"/>
          <a:sy n="113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D83FDC75-7F73-4A4A-A77C-09AADF00E0EA}" type="datetimeFigureOut">
              <a:rPr lang="sl-SI" smtClean="0"/>
              <a:pPr/>
              <a:t>6.5.2016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459226BF-1F13-42D3-80DC-373E7ADD1EB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874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48AEF76B-3757-4A0B-AF93-28494465C1DD}" type="datetimeFigureOut">
              <a:pPr/>
              <a:t>6.5.2016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75693FD4-8F83-4EF7-AC3F-0DC0388986B0}" type="slidenum"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33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l-SI"/>
            </a:pPr>
            <a:r>
              <a:rPr lang="sl-SI" dirty="0" smtClean="0"/>
              <a:t>To predlogo je mogoče uporabiti kot začetno datoteko za predstavitev gradiv za usposabljanje v skupini.</a:t>
            </a:r>
          </a:p>
          <a:p>
            <a:endParaRPr lang="sl-SI" dirty="0" smtClean="0"/>
          </a:p>
          <a:p>
            <a:pPr lvl="0"/>
            <a:r>
              <a:rPr lang="sl-SI" sz="1200" b="1" dirty="0" smtClean="0"/>
              <a:t>Razdelki</a:t>
            </a:r>
            <a:endParaRPr lang="sl-SI" sz="1200" b="0" dirty="0" smtClean="0"/>
          </a:p>
          <a:p>
            <a:pPr lvl="0"/>
            <a:r>
              <a:rPr lang="sl-SI" sz="1200" b="0" dirty="0" smtClean="0"/>
              <a:t>Z desno tipko miško kliknite na diapozitiv, če želite dodati razdelke.</a:t>
            </a:r>
            <a:r>
              <a:rPr lang="sl-SI" sz="1200" b="0" baseline="0" dirty="0" smtClean="0"/>
              <a:t> Razdelki olajšajo organizacijo diapozitivov ali  omogočajo sodelovanje med več avtorji.</a:t>
            </a:r>
            <a:endParaRPr lang="sl-SI" sz="1200" b="0" dirty="0" smtClean="0"/>
          </a:p>
          <a:p>
            <a:pPr lvl="0"/>
            <a:endParaRPr lang="sl-SI" sz="1200" b="1" dirty="0" smtClean="0"/>
          </a:p>
          <a:p>
            <a:pPr lvl="0"/>
            <a:r>
              <a:rPr lang="sl-SI" sz="1200" b="1" dirty="0" smtClean="0"/>
              <a:t>Opombe</a:t>
            </a:r>
          </a:p>
          <a:p>
            <a:pPr lvl="0"/>
            <a:r>
              <a:rPr lang="sl-SI" sz="1200" dirty="0" smtClean="0"/>
              <a:t>Če želite občinstvu sporočiti opombe o dostavi ali dodatne podrobnosti, lahko to storite v razdelku »Opombe«.</a:t>
            </a:r>
            <a:r>
              <a:rPr lang="sl-SI" sz="1200" baseline="0" dirty="0" smtClean="0"/>
              <a:t> Te opombe si lahko v pogledu predstavitve ogledate med samo predstavitvijo. </a:t>
            </a:r>
          </a:p>
          <a:p>
            <a:pPr lvl="0">
              <a:buFontTx/>
              <a:buNone/>
            </a:pPr>
            <a:r>
              <a:rPr lang="sl-SI" sz="1200" dirty="0" smtClean="0"/>
              <a:t>Pazite na velikost pisave (pomembna je za dostopnost, vidljivost, snemanje in produkcijo v spletu)</a:t>
            </a:r>
          </a:p>
          <a:p>
            <a:pPr lvl="0"/>
            <a:endParaRPr lang="sl-SI" sz="1200" dirty="0" smtClean="0"/>
          </a:p>
          <a:p>
            <a:pPr lvl="0">
              <a:buFontTx/>
              <a:buNone/>
            </a:pPr>
            <a:r>
              <a:rPr lang="sl-SI" sz="1200" b="1" dirty="0" smtClean="0"/>
              <a:t>Koordinirane barve </a:t>
            </a:r>
          </a:p>
          <a:p>
            <a:pPr lvl="0">
              <a:buFontTx/>
              <a:buNone/>
            </a:pPr>
            <a:r>
              <a:rPr lang="sl-SI" sz="1200" dirty="0" smtClean="0"/>
              <a:t>Bodite še posebej pozorni na grafe, grafikone in polja z besedilom.</a:t>
            </a:r>
            <a:r>
              <a:rPr lang="sl-SI" sz="1200" baseline="0" dirty="0" smtClean="0"/>
              <a:t> </a:t>
            </a:r>
            <a:endParaRPr lang="sl-SI" sz="1200" dirty="0" smtClean="0"/>
          </a:p>
          <a:p>
            <a:pPr lvl="0"/>
            <a:r>
              <a:rPr lang="sl-SI" sz="1200" dirty="0" smtClean="0"/>
              <a:t>Imejte v mislih, da bodo udeleženci tiskali črno-belo ali </a:t>
            </a:r>
            <a:r>
              <a:rPr lang="sl-SI" sz="1200" dirty="0" err="1" smtClean="0"/>
              <a:t>sivinsko</a:t>
            </a:r>
            <a:r>
              <a:rPr lang="sl-SI" sz="1200" dirty="0" smtClean="0"/>
              <a:t>. Izvedite preskusno tiskanje, če se želite prepričati, da bodo barve v redu pri črno-belem tiskanju in </a:t>
            </a:r>
            <a:r>
              <a:rPr lang="sl-SI" sz="1200" dirty="0" err="1" smtClean="0"/>
              <a:t>sivinsko</a:t>
            </a:r>
            <a:r>
              <a:rPr lang="sl-SI" sz="1200" dirty="0" smtClean="0"/>
              <a:t>.</a:t>
            </a:r>
          </a:p>
          <a:p>
            <a:pPr lvl="0">
              <a:buFontTx/>
              <a:buNone/>
            </a:pPr>
            <a:endParaRPr lang="sl-SI" sz="1200" dirty="0" smtClean="0"/>
          </a:p>
          <a:p>
            <a:pPr lvl="0">
              <a:buFontTx/>
              <a:buNone/>
            </a:pPr>
            <a:r>
              <a:rPr lang="sl-SI" sz="1200" b="1" dirty="0" smtClean="0"/>
              <a:t>Grafike, tabele in grafi</a:t>
            </a:r>
          </a:p>
          <a:p>
            <a:pPr lvl="0"/>
            <a:r>
              <a:rPr lang="sl-SI" sz="1200" dirty="0" smtClean="0"/>
              <a:t>Naj bo preprosto: Če je mogoče, uporabljajte skladne sloge in barve, ki ne odvračajo pozornosti.</a:t>
            </a:r>
          </a:p>
          <a:p>
            <a:pPr lvl="0"/>
            <a:r>
              <a:rPr lang="sl-SI" sz="1200" dirty="0" smtClean="0"/>
              <a:t>Označite vse grafe in tabele.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12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418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94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81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406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l-SI"/>
            </a:pPr>
            <a:r>
              <a:rPr lang="sl-SI" sz="1200" dirty="0" smtClean="0"/>
              <a:t>To je drugačno mnenje</a:t>
            </a:r>
            <a:r>
              <a:rPr lang="sl-SI" sz="1200" baseline="0" dirty="0" smtClean="0"/>
              <a:t> za diapozitive pregleda s prehodi.</a:t>
            </a:r>
            <a:endParaRPr lang="sl-SI" sz="1200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18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691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23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l-SI"/>
            </a:pPr>
            <a:r>
              <a:rPr lang="sl-SI" sz="1200" dirty="0" smtClean="0"/>
              <a:t>To je drugačno mnenje</a:t>
            </a:r>
            <a:r>
              <a:rPr lang="sl-SI" sz="1200" baseline="0" dirty="0" smtClean="0"/>
              <a:t> za diapozitive pregleda s prehodi.</a:t>
            </a:r>
            <a:endParaRPr lang="sl-SI" sz="1200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88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499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41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dirty="0" smtClean="0"/>
              <a:t>Predstavite krate pregled predstavitve.</a:t>
            </a:r>
            <a:r>
              <a:rPr lang="sl-SI" baseline="0" dirty="0" smtClean="0"/>
              <a:t> D</a:t>
            </a:r>
            <a:r>
              <a:rPr lang="sl-SI" dirty="0" smtClean="0"/>
              <a:t>Opišite glavi poudarek predstavitve in zakaj je pomemben.</a:t>
            </a:r>
          </a:p>
          <a:p>
            <a:pPr>
              <a:lnSpc>
                <a:spcPct val="80000"/>
              </a:lnSpc>
            </a:pPr>
            <a:r>
              <a:rPr lang="sl-SI" dirty="0" smtClean="0"/>
              <a:t>Predstavite glavne teme.</a:t>
            </a:r>
          </a:p>
          <a:p>
            <a:r>
              <a:rPr lang="sl-SI" dirty="0" smtClean="0"/>
              <a:t>Če želite občinstvu pripraviti cestni zemljevid,</a:t>
            </a:r>
            <a:r>
              <a:rPr lang="sl-SI" baseline="0" dirty="0" smtClean="0"/>
              <a:t> lahko </a:t>
            </a:r>
            <a:r>
              <a:rPr lang="sl-SI" dirty="0" smtClean="0"/>
              <a:t>Diapozitiv s pregledom večkrat ponovite skozi predstavitev in označite naslednjo temo, o kateri boste govorili.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12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l-SI" dirty="0" smtClean="0"/>
              <a:t>Microsoft </a:t>
            </a:r>
            <a:r>
              <a:rPr lang="sl-SI" b="1" dirty="0" smtClean="0"/>
              <a:t>Odličnost inženirstva</a:t>
            </a:r>
            <a:endParaRPr lang="sl-SI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sl-SI" smtClean="0"/>
              <a:pPr/>
              <a:t>20</a:t>
            </a:fld>
            <a:endParaRPr lang="sl-SI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7"/>
            <a:ext cx="6206573" cy="4998021"/>
          </a:xfrm>
          <a:noFill/>
          <a:ln/>
        </p:spPr>
        <p:txBody>
          <a:bodyPr/>
          <a:lstStyle/>
          <a:p>
            <a:r>
              <a:rPr lang="sl-SI" dirty="0" smtClean="0"/>
              <a:t>Je vaša predstavitev kratka in jedrnata kolikor je mogoče? Morda bi dodatno vsebino lahko premaknili v dodatek.</a:t>
            </a:r>
          </a:p>
          <a:p>
            <a:r>
              <a:rPr lang="sl-SI" dirty="0" smtClean="0"/>
              <a:t>Na diapozitive dodatka shranite vsebino, na katero se boste morda sklicevali med diapozitivom z vprašanji ali pa bo morda uporabna za udeležence, ki bo jo želeli podrobneje raziskati v kasneje.</a:t>
            </a:r>
          </a:p>
          <a:p>
            <a:pPr>
              <a:buFontTx/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6866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714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558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2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77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47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45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78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sl-SI" b="1" cap="small" baseline="0">
                <a:solidFill>
                  <a:srgbClr val="003300"/>
                </a:solidFill>
              </a:defRPr>
            </a:lvl1pPr>
          </a:lstStyle>
          <a:p>
            <a:r>
              <a:rPr lang="sl-SI"/>
              <a:t>Kliknite, če želite urediti glavni slog naslova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sl-SI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l-SI" sz="2000" baseline="0"/>
            </a:lvl1pPr>
          </a:lstStyle>
          <a:p>
            <a:r>
              <a:rPr lang="sl-SI"/>
              <a:t>Logotip podjetja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 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sl-SI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sl-SI"/>
              <a:t>Kliknite, če želite urediti glavni slog naslova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l-SI" sz="1800"/>
            </a:lvl1pPr>
          </a:lstStyle>
          <a:p>
            <a:r>
              <a:rPr lang="sl-SI"/>
              <a:t>Logotip podjetja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sl-SI"/>
            </a:lvl1pPr>
          </a:lstStyle>
          <a:p>
            <a:r>
              <a:rPr lang="sl-SI"/>
              <a:t>Kliknite, če želite urediti slog glavnega naslova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sl-SI" sz="3200">
                <a:latin typeface="+mn-lt"/>
              </a:defRPr>
            </a:lvl1pPr>
            <a:lvl2pPr latinLnBrk="0">
              <a:defRPr lang="sl-SI" sz="2800">
                <a:latin typeface="+mn-lt"/>
              </a:defRPr>
            </a:lvl2pPr>
            <a:lvl3pPr latinLnBrk="0">
              <a:defRPr lang="sl-SI" sz="2400">
                <a:latin typeface="+mn-lt"/>
              </a:defRPr>
            </a:lvl3pPr>
            <a:lvl4pPr latinLnBrk="0">
              <a:defRPr lang="sl-SI" sz="2400">
                <a:latin typeface="+mn-lt"/>
              </a:defRPr>
            </a:lvl4pPr>
            <a:lvl5pPr latinLnBrk="0">
              <a:defRPr lang="sl-SI" sz="2400">
                <a:latin typeface="+mn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sl-SI" sz="2800"/>
            </a:lvl1pPr>
            <a:lvl2pPr latinLnBrk="0">
              <a:defRPr lang="sl-SI" sz="2400"/>
            </a:lvl2pPr>
            <a:lvl3pPr latinLnBrk="0">
              <a:defRPr lang="sl-SI" sz="2000"/>
            </a:lvl3pPr>
            <a:lvl4pPr latinLnBrk="0">
              <a:defRPr lang="sl-SI" sz="1800"/>
            </a:lvl4pPr>
            <a:lvl5pPr latinLnBrk="0">
              <a:defRPr lang="sl-SI" sz="1800"/>
            </a:lvl5pPr>
            <a:lvl6pPr latinLnBrk="0">
              <a:defRPr lang="sl-SI" sz="1800"/>
            </a:lvl6pPr>
            <a:lvl7pPr latinLnBrk="0">
              <a:defRPr lang="sl-SI" sz="1800"/>
            </a:lvl7pPr>
            <a:lvl8pPr latinLnBrk="0">
              <a:defRPr lang="sl-SI" sz="1800"/>
            </a:lvl8pPr>
            <a:lvl9pPr latinLnBrk="0">
              <a:defRPr lang="sl-SI"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sl-SI" sz="2800"/>
            </a:lvl1pPr>
            <a:lvl2pPr latinLnBrk="0">
              <a:defRPr lang="sl-SI" sz="2400"/>
            </a:lvl2pPr>
            <a:lvl3pPr latinLnBrk="0">
              <a:defRPr lang="sl-SI" sz="2000"/>
            </a:lvl3pPr>
            <a:lvl4pPr latinLnBrk="0">
              <a:defRPr lang="sl-SI" sz="1800"/>
            </a:lvl4pPr>
            <a:lvl5pPr latinLnBrk="0">
              <a:defRPr lang="sl-SI" sz="1800"/>
            </a:lvl5pPr>
            <a:lvl6pPr latinLnBrk="0">
              <a:defRPr lang="sl-SI" sz="1800"/>
            </a:lvl6pPr>
            <a:lvl7pPr latinLnBrk="0">
              <a:defRPr lang="sl-SI" sz="1800"/>
            </a:lvl7pPr>
            <a:lvl8pPr latinLnBrk="0">
              <a:defRPr lang="sl-SI" sz="1800"/>
            </a:lvl8pPr>
            <a:lvl9pPr latinLnBrk="0">
              <a:defRPr lang="sl-SI"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sl-SI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sl-SI" sz="2400" b="1"/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  <a:lvl6pPr latinLnBrk="0">
              <a:defRPr lang="sl-SI" sz="1600"/>
            </a:lvl6pPr>
            <a:lvl7pPr latinLnBrk="0">
              <a:defRPr lang="sl-SI" sz="1600"/>
            </a:lvl7pPr>
            <a:lvl8pPr latinLnBrk="0">
              <a:defRPr lang="sl-SI" sz="1600"/>
            </a:lvl8pPr>
            <a:lvl9pPr latinLnBrk="0">
              <a:defRPr lang="sl-SI"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sl-SI" sz="2400" b="1"/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  <a:lvl6pPr latinLnBrk="0">
              <a:defRPr lang="sl-SI" sz="1600"/>
            </a:lvl6pPr>
            <a:lvl7pPr latinLnBrk="0">
              <a:defRPr lang="sl-SI" sz="1600"/>
            </a:lvl7pPr>
            <a:lvl8pPr latinLnBrk="0">
              <a:defRPr lang="sl-SI" sz="1600"/>
            </a:lvl8pPr>
            <a:lvl9pPr latinLnBrk="0">
              <a:defRPr lang="sl-SI"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sl-SI"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sl-SI" sz="3200"/>
            </a:lvl1pPr>
            <a:lvl2pPr latinLnBrk="0">
              <a:defRPr lang="sl-SI" sz="2800"/>
            </a:lvl2pPr>
            <a:lvl3pPr latinLnBrk="0">
              <a:defRPr lang="sl-SI" sz="2400"/>
            </a:lvl3pPr>
            <a:lvl4pPr latinLnBrk="0">
              <a:defRPr lang="sl-SI" sz="2000"/>
            </a:lvl4pPr>
            <a:lvl5pPr latinLnBrk="0">
              <a:defRPr lang="sl-SI" sz="2000"/>
            </a:lvl5pPr>
            <a:lvl6pPr latinLnBrk="0">
              <a:defRPr lang="sl-SI" sz="2000"/>
            </a:lvl6pPr>
            <a:lvl7pPr latinLnBrk="0">
              <a:defRPr lang="sl-SI" sz="2000"/>
            </a:lvl7pPr>
            <a:lvl8pPr latinLnBrk="0">
              <a:defRPr lang="sl-SI" sz="2000"/>
            </a:lvl8pPr>
            <a:lvl9pPr latinLnBrk="0">
              <a:defRPr lang="sl-SI"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sl-SI" sz="1400"/>
            </a:lvl1pPr>
            <a:lvl2pPr marL="457200" indent="0" latinLnBrk="0">
              <a:buNone/>
              <a:defRPr lang="sl-SI" sz="1200"/>
            </a:lvl2pPr>
            <a:lvl3pPr marL="914400" indent="0" latinLnBrk="0">
              <a:buNone/>
              <a:defRPr lang="sl-SI" sz="1000"/>
            </a:lvl3pPr>
            <a:lvl4pPr marL="1371600" indent="0" latinLnBrk="0">
              <a:buNone/>
              <a:defRPr lang="sl-SI" sz="900"/>
            </a:lvl4pPr>
            <a:lvl5pPr marL="1828800" indent="0" latinLnBrk="0">
              <a:buNone/>
              <a:defRPr lang="sl-SI" sz="900"/>
            </a:lvl5pPr>
            <a:lvl6pPr marL="2286000" indent="0" latinLnBrk="0">
              <a:buNone/>
              <a:defRPr lang="sl-SI" sz="900"/>
            </a:lvl6pPr>
            <a:lvl7pPr marL="2743200" indent="0" latinLnBrk="0">
              <a:buNone/>
              <a:defRPr lang="sl-SI" sz="900"/>
            </a:lvl7pPr>
            <a:lvl8pPr marL="3200400" indent="0" latinLnBrk="0">
              <a:buNone/>
              <a:defRPr lang="sl-SI" sz="900"/>
            </a:lvl8pPr>
            <a:lvl9pPr marL="3657600" indent="0" latinLnBrk="0">
              <a:buNone/>
              <a:defRPr lang="sl-SI"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sl-SI"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sl-SI" sz="3200"/>
            </a:lvl1pPr>
            <a:lvl2pPr marL="457200" indent="0" latinLnBrk="0">
              <a:buNone/>
              <a:defRPr lang="sl-SI" sz="2800"/>
            </a:lvl2pPr>
            <a:lvl3pPr marL="914400" indent="0" latinLnBrk="0">
              <a:buNone/>
              <a:defRPr lang="sl-SI" sz="2400"/>
            </a:lvl3pPr>
            <a:lvl4pPr marL="1371600" indent="0" latinLnBrk="0">
              <a:buNone/>
              <a:defRPr lang="sl-SI" sz="2000"/>
            </a:lvl4pPr>
            <a:lvl5pPr marL="1828800" indent="0" latinLnBrk="0">
              <a:buNone/>
              <a:defRPr lang="sl-SI" sz="2000"/>
            </a:lvl5pPr>
            <a:lvl6pPr marL="2286000" indent="0" latinLnBrk="0">
              <a:buNone/>
              <a:defRPr lang="sl-SI" sz="2000"/>
            </a:lvl6pPr>
            <a:lvl7pPr marL="2743200" indent="0" latinLnBrk="0">
              <a:buNone/>
              <a:defRPr lang="sl-SI" sz="2000"/>
            </a:lvl7pPr>
            <a:lvl8pPr marL="3200400" indent="0" latinLnBrk="0">
              <a:buNone/>
              <a:defRPr lang="sl-SI" sz="2000"/>
            </a:lvl8pPr>
            <a:lvl9pPr marL="3657600" indent="0" latinLnBrk="0">
              <a:buNone/>
              <a:defRPr lang="sl-SI"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sl-SI" sz="1400"/>
            </a:lvl1pPr>
            <a:lvl2pPr marL="457200" indent="0" latinLnBrk="0">
              <a:buNone/>
              <a:defRPr lang="sl-SI" sz="1200"/>
            </a:lvl2pPr>
            <a:lvl3pPr marL="914400" indent="0" latinLnBrk="0">
              <a:buNone/>
              <a:defRPr lang="sl-SI" sz="1000"/>
            </a:lvl3pPr>
            <a:lvl4pPr marL="1371600" indent="0" latinLnBrk="0">
              <a:buNone/>
              <a:defRPr lang="sl-SI" sz="900"/>
            </a:lvl4pPr>
            <a:lvl5pPr marL="1828800" indent="0" latinLnBrk="0">
              <a:buNone/>
              <a:defRPr lang="sl-SI" sz="900"/>
            </a:lvl5pPr>
            <a:lvl6pPr marL="2286000" indent="0" latinLnBrk="0">
              <a:buNone/>
              <a:defRPr lang="sl-SI" sz="900"/>
            </a:lvl6pPr>
            <a:lvl7pPr marL="2743200" indent="0" latinLnBrk="0">
              <a:buNone/>
              <a:defRPr lang="sl-SI" sz="900"/>
            </a:lvl7pPr>
            <a:lvl8pPr marL="3200400" indent="0" latinLnBrk="0">
              <a:buNone/>
              <a:defRPr lang="sl-SI" sz="900"/>
            </a:lvl8pPr>
            <a:lvl9pPr marL="3657600" indent="0" latinLnBrk="0">
              <a:buNone/>
              <a:defRPr lang="sl-SI"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6.5.2016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sl-SI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l-S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692696"/>
            <a:ext cx="6180224" cy="147002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DELAVNICA LAS LASTOVICA – RAZVOJ PROJEKTNIH IDEJ in oblikovanje projektnih partnerstev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latin typeface="+mn-lt"/>
              </a:rPr>
              <a:t>Vesna Gorjup Janžekovič</a:t>
            </a:r>
            <a:endParaRPr lang="sl-SI" sz="2400" dirty="0">
              <a:latin typeface="+mn-lt"/>
            </a:endParaRPr>
          </a:p>
          <a:p>
            <a:r>
              <a:rPr lang="sl-SI" sz="2400" dirty="0">
                <a:latin typeface="+mn-lt"/>
              </a:rPr>
              <a:t>5</a:t>
            </a:r>
            <a:r>
              <a:rPr lang="sl-SI" sz="2400" dirty="0" smtClean="0">
                <a:latin typeface="+mn-lt"/>
              </a:rPr>
              <a:t>.5.2016</a:t>
            </a:r>
            <a:endParaRPr lang="sl-SI" sz="240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70570"/>
            <a:ext cx="4572000" cy="11312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39" y="5643847"/>
            <a:ext cx="2373288" cy="11486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2330" y="188640"/>
            <a:ext cx="5732070" cy="6552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55000" lnSpcReduction="20000"/>
          </a:bodyPr>
          <a:lstStyle/>
          <a:p>
            <a:r>
              <a:rPr lang="sl-SI" sz="3200" dirty="0" smtClean="0"/>
              <a:t>Neupravičeni stroški – iz Uredbe:</a:t>
            </a:r>
          </a:p>
          <a:p>
            <a:endParaRPr lang="sl-SI" sz="3200" dirty="0" smtClean="0"/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materiala, opreme in storitev, namenjenih za zasebno rabo,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Splošni upravni stroški,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Obresti na dolgove,</a:t>
            </a:r>
          </a:p>
          <a:p>
            <a:pPr marL="457200" indent="-457200">
              <a:buFontTx/>
              <a:buChar char="-"/>
            </a:pPr>
            <a:r>
              <a:rPr lang="sl-SI" sz="4400" u="sng" dirty="0" smtClean="0"/>
              <a:t>Davek na dodano vrednost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priprave vloge in zahtevka za izplačilo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arheoloških izkopavanj in arheološkega nadzora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Rabljena oprema in mehanizacija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Štipendije in nagrade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Naročnine na časopise in drugo periodiko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izobraževanj in usposabljanj, ki niso neposredno povezani z aktivnostmi operacij,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izdelave dokumentacije, študij, analiz, ocen, strategij in drugih podobnih raziskav, kadar niso neposredno povezani z določeno operacijo.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3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20000"/>
          </a:bodyPr>
          <a:lstStyle/>
          <a:p>
            <a:r>
              <a:rPr lang="sl-SI" sz="3200" dirty="0" smtClean="0"/>
              <a:t>Neupravičeni stroški – iz izkušenj v preteklosti: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Kar ni bilo predvideno v finančnem načrtu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Kadar naročilo materiala / storitev ni bilo izvedeno v skladu s pravili javnega naročanja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Nepravilno označevanje (v več ozirih)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Neustrezno dokumentiranje (vabila, liste prisotnosti, fotografije, poročila o dogodkih…)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9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20000"/>
          </a:bodyPr>
          <a:lstStyle/>
          <a:p>
            <a:r>
              <a:rPr lang="sl-SI" sz="3200" dirty="0" smtClean="0"/>
              <a:t>Zapleti pri izvajanju operacij oz. odstop:</a:t>
            </a:r>
          </a:p>
          <a:p>
            <a:endParaRPr lang="sl-SI" sz="3200" dirty="0" smtClean="0"/>
          </a:p>
          <a:p>
            <a:r>
              <a:rPr lang="sl-SI" sz="3200" dirty="0" smtClean="0"/>
              <a:t>Odstop na začetku je lahko v roku 30 dni od prejema odločbe/pogodbe o financiranju o odobritvi na LAS: če se zamudi ta rok ali pa rok za vložitev zahtevka za izplačilo, upravičenec izgubi pravico do sofinanciranja ter je izključen iz tega ukrepa za dve leti. </a:t>
            </a:r>
          </a:p>
          <a:p>
            <a:endParaRPr lang="sl-SI" sz="3200" dirty="0" smtClean="0"/>
          </a:p>
          <a:p>
            <a:r>
              <a:rPr lang="sl-SI" sz="3200" dirty="0" smtClean="0"/>
              <a:t>Sredstva so za LAS izgubljena.</a:t>
            </a:r>
          </a:p>
          <a:p>
            <a:endParaRPr lang="sl-S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lnSpcReduction="10000"/>
          </a:bodyPr>
          <a:lstStyle/>
          <a:p>
            <a:r>
              <a:rPr lang="sl-SI" sz="3200" dirty="0" smtClean="0"/>
              <a:t>Zapleti pri izvajanju operacij:</a:t>
            </a:r>
          </a:p>
          <a:p>
            <a:endParaRPr lang="sl-SI" sz="3200" dirty="0" smtClean="0"/>
          </a:p>
          <a:p>
            <a:pPr marL="457200" indent="-457200">
              <a:buFontTx/>
              <a:buChar char="-"/>
            </a:pPr>
            <a:r>
              <a:rPr lang="sl-SI" sz="3200" dirty="0" smtClean="0"/>
              <a:t>Bistvene spremembe brez predhodne odobritve med izvajanjem operacije in/ali v roku 5 let po zaključku operacije/projekta 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Nedoseganje ciljev operacije – sorazmerno znižanje zahtevka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Nepriznavanje stroškov - kazni</a:t>
            </a:r>
          </a:p>
          <a:p>
            <a:endParaRPr lang="sl-S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l-SI" sz="7200" dirty="0" smtClean="0"/>
              <a:t>Naše priporočilo:</a:t>
            </a:r>
          </a:p>
          <a:p>
            <a:r>
              <a:rPr lang="sl-SI" sz="7200" dirty="0" smtClean="0"/>
              <a:t>SPROTNO USKLAJEVANJE!</a:t>
            </a:r>
            <a:endParaRPr lang="sl-SI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60648"/>
            <a:ext cx="5567338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92500" lnSpcReduction="10000"/>
          </a:bodyPr>
          <a:lstStyle/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Načrt za naprej</a:t>
            </a:r>
          </a:p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Formalno:</a:t>
            </a:r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Vsebinska uskladitev SLR – glede na poziv</a:t>
            </a: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Usklajevanje operacij/ projektov: 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oblikovanje partnerstev</a:t>
            </a:r>
          </a:p>
          <a:p>
            <a:pPr marL="571500" indent="-571500">
              <a:buFontTx/>
              <a:buChar char="-"/>
            </a:pPr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oločitev aktivnosti v projektu in dodelitev zadolžitev partnerjem</a:t>
            </a: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60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548680"/>
            <a:ext cx="6984776" cy="6048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10000"/>
          </a:bodyPr>
          <a:lstStyle/>
          <a:p>
            <a:r>
              <a:rPr lang="sl-SI" sz="7200" dirty="0" smtClean="0"/>
              <a:t>Naslednji koraki: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POTRDITEV STRATEGIJE S STRANI KOORDINACIJSKEGA ODBORA CLLD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OBJAVA JAVNEGA POZIVA LAS Lastovica (javni poziv bo odprt ca 1 mesec)</a:t>
            </a:r>
          </a:p>
          <a:p>
            <a:pPr marL="914400" lvl="1" indent="-457200">
              <a:buFontTx/>
              <a:buChar char="-"/>
            </a:pPr>
            <a:r>
              <a:rPr lang="sl-SI" sz="2800" dirty="0" smtClean="0"/>
              <a:t>Priprava vaših projektnih predlogov do roka, določenega v pozivu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OCENJEVANJE PROJEKTIH PREDLOGOV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POTRDITEV IZBRANIH PROJEKTOV NA ORGANIH LAS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PREDLOG POTRJENIH PROJEKTOV NA RESORNO MINISTRSTVO (MKGP oz. MGRT)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ZAČETEK IZVAJANJA: ko je posamičen projekt potrjen s strani ministrstva (prejme odločbo oz. ima podpisano pogodbo o sofinanciranju)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12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76672"/>
            <a:ext cx="7632848" cy="569552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sl-SI" sz="3600" dirty="0" smtClean="0"/>
              <a:t>Koraki za izvedbo projekta:</a:t>
            </a:r>
          </a:p>
          <a:p>
            <a:endParaRPr lang="sl-SI" sz="3600" dirty="0" smtClean="0"/>
          </a:p>
          <a:p>
            <a:pPr marL="571500" indent="-571500">
              <a:buFontTx/>
              <a:buChar char="-"/>
            </a:pPr>
            <a:r>
              <a:rPr lang="sl-SI" sz="3600" dirty="0" smtClean="0"/>
              <a:t>Ideja – kaj bo naši širši skupnosti koristilo?</a:t>
            </a:r>
          </a:p>
          <a:p>
            <a:pPr marL="571500" indent="-571500">
              <a:buFontTx/>
              <a:buChar char="-"/>
            </a:pPr>
            <a:r>
              <a:rPr lang="sl-SI" sz="3600" dirty="0" smtClean="0"/>
              <a:t>Oblikovanje partnerstva: glede na interes, sposobnost prispevati k realizaciji projekta (finančno + „kadrovsko“) – pomen zaupanja</a:t>
            </a:r>
          </a:p>
          <a:p>
            <a:pPr marL="571500" indent="-571500">
              <a:buFontTx/>
              <a:buChar char="-"/>
            </a:pPr>
            <a:r>
              <a:rPr lang="sl-SI" sz="3600" dirty="0" smtClean="0"/>
              <a:t>Oblikovanje vsebine projekta – seznam aktivnosti + zadolžitve posamičnega partnerja v projektu - pred oddajo vloge + po oddaji vloge + v času izvajanja projekta + po zaključku projekta</a:t>
            </a:r>
          </a:p>
          <a:p>
            <a:endParaRPr lang="sl-SI" sz="3600" dirty="0" smtClean="0"/>
          </a:p>
        </p:txBody>
      </p:sp>
    </p:spTree>
    <p:extLst>
      <p:ext uri="{BB962C8B-B14F-4D97-AF65-F5344CB8AC3E}">
        <p14:creationId xmlns:p14="http://schemas.microsoft.com/office/powerpoint/2010/main" val="2626145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60648"/>
            <a:ext cx="5567338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92500"/>
          </a:bodyPr>
          <a:lstStyle/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Vsebine projektnih idej: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Urejanje pohodniških / tematskih poti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Izvajanje aktivnosti za mlade in otroke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Izobraževanje, osveščanje…</a:t>
            </a:r>
          </a:p>
          <a:p>
            <a:pPr marL="571500" indent="-571500">
              <a:buFontTx/>
              <a:buChar char="-"/>
            </a:pPr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Kulturne prireditve 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dogodki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Športne prireditve, turnirji, tekmovanja,…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Infrastruktura v najrazličnejših oblikah</a:t>
            </a:r>
          </a:p>
          <a:p>
            <a:pPr marL="571500" indent="-571500">
              <a:buFontTx/>
              <a:buChar char="-"/>
            </a:pPr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5936" y="2348880"/>
            <a:ext cx="4538464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l-SI" sz="7200" dirty="0" smtClean="0"/>
              <a:t>Vprašanja in odgovori</a:t>
            </a:r>
            <a:endParaRPr lang="sl-SI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068960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l-SI" dirty="0" smtClean="0"/>
              <a:t>Izhodišča: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160920"/>
          </a:xfrm>
        </p:spPr>
        <p:txBody>
          <a:bodyPr>
            <a:normAutofit/>
          </a:bodyPr>
          <a:lstStyle/>
          <a:p>
            <a:r>
              <a:rPr lang="sl-SI" dirty="0" smtClean="0"/>
              <a:t>Vsa veljavna zakonodaja</a:t>
            </a:r>
          </a:p>
          <a:p>
            <a:r>
              <a:rPr lang="sl-SI" dirty="0" smtClean="0"/>
              <a:t>Omejitve v okviru Uredbe CLLD</a:t>
            </a:r>
          </a:p>
          <a:p>
            <a:r>
              <a:rPr lang="sl-SI" dirty="0" smtClean="0"/>
              <a:t>Okviri iz Strategije LAS Lastovica (tematska področja, ukrepi)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139952" y="2420888"/>
            <a:ext cx="4343400" cy="1362075"/>
          </a:xfrm>
        </p:spPr>
        <p:txBody>
          <a:bodyPr/>
          <a:lstStyle/>
          <a:p>
            <a:pPr>
              <a:defRPr lang="sl-SI"/>
            </a:pPr>
            <a:r>
              <a:rPr lang="sl-SI" dirty="0" smtClean="0"/>
              <a:t>Hvala za pozornost!</a:t>
            </a:r>
            <a:endParaRPr lang="sl-SI" dirty="0"/>
          </a:p>
        </p:txBody>
      </p:sp>
      <p:sp>
        <p:nvSpPr>
          <p:cNvPr id="4" name="TextBox 6"/>
          <p:cNvSpPr txBox="1"/>
          <p:nvPr/>
        </p:nvSpPr>
        <p:spPr>
          <a:xfrm>
            <a:off x="2699792" y="5013176"/>
            <a:ext cx="4608512" cy="1296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0000" lnSpcReduction="20000"/>
          </a:bodyPr>
          <a:lstStyle/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GRADIVA BODO OBJAVLJENA NA: </a:t>
            </a:r>
          </a:p>
          <a:p>
            <a:pPr algn="ctr"/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 </a:t>
            </a:r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astovica.si</a:t>
            </a:r>
          </a:p>
          <a:p>
            <a:pPr marL="571500" indent="-571500">
              <a:buFontTx/>
              <a:buChar char="-"/>
            </a:pPr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60648"/>
            <a:ext cx="5567338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92500"/>
          </a:bodyPr>
          <a:lstStyle/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Trenutna višina sredstev:</a:t>
            </a:r>
          </a:p>
          <a:p>
            <a:pPr marL="571500" indent="-571500">
              <a:buFontTx/>
              <a:buChar char="-"/>
            </a:pPr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metijski sklad (EKSRP): </a:t>
            </a:r>
            <a:r>
              <a:rPr lang="sl-SI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492.970,00 eur +  73.945,50 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eur dodatno samo za problemsko območje (Občina Hoče-Slivnica)</a:t>
            </a:r>
          </a:p>
          <a:p>
            <a:pPr marL="571500" indent="-571500">
              <a:buFontTx/>
              <a:buChar char="-"/>
            </a:pPr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egionalni sklad (ESRR):</a:t>
            </a:r>
          </a:p>
          <a:p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sl-SI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591.573,37 eur + 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(118.314,67 ali </a:t>
            </a:r>
            <a:r>
              <a:rPr lang="sl-SI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61.161,29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samo za problemsko območje (Občine Hoče-Slivnica)</a:t>
            </a: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3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60648"/>
            <a:ext cx="5567338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7500" lnSpcReduction="20000"/>
          </a:bodyPr>
          <a:lstStyle/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Območje izvajanja:</a:t>
            </a:r>
          </a:p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Sklad EKSRP (kmetijski) = celotno območje LAS</a:t>
            </a:r>
          </a:p>
          <a:p>
            <a:pPr marL="571500" indent="-571500">
              <a:buFontTx/>
              <a:buChar char="-"/>
            </a:pPr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Sklad ESRR (regionalni) = urbana naselja:</a:t>
            </a:r>
          </a:p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Občina Miklavž: Miklavž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Občina Starše: Starše in Marjeta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Občina Hoče-Slivnica: Spodnje in Zgornje Hoče, Slivnica, Orehova vas, Rogoza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l-SI" sz="310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Morebitna dodatna naselja (predlog za vključitev 4 dodatnih naselij in sicer Dobrovce, Skoke, Prepolje in Zlatoličje) – v primeru odobritve – dodatna sredstva</a:t>
            </a:r>
            <a:endParaRPr lang="sl-SI" sz="31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71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70948" y="3802833"/>
            <a:ext cx="2895600" cy="3390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260648"/>
            <a:ext cx="6480720" cy="6480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85000" lnSpcReduction="20000"/>
          </a:bodyPr>
          <a:lstStyle/>
          <a:p>
            <a:r>
              <a:rPr lang="sl-SI" sz="3200" b="1" dirty="0" smtClean="0"/>
              <a:t>Pogoji za upravičenost operacij iz Uredbe CLLD: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Izbrana na podlagi javnega poziva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Skladna s cilji obeh skladov in SLR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 sme se začeti pred obdobjem upravičenosti (izdana odločba s strani resornega ministrstva)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Stroški ne smejo biti sofinancirani z drugimi javnimi sredstvi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Izvedba na območju LAS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V primeru naložb: določen lastnik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Zaprta finančna konstrukcija</a:t>
            </a:r>
          </a:p>
          <a:p>
            <a:pPr marL="457200" indent="-457200">
              <a:buFontTx/>
              <a:buChar char="-"/>
            </a:pPr>
            <a:r>
              <a:rPr lang="sl-SI" sz="3200" b="1" dirty="0" smtClean="0"/>
              <a:t>VSA POTREBNA DOVOLJENJA PRIDOBLJENA OB ODDAJI VLOGE!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Izvedba operacije: 3 leta po pravnomočnosti odločbe / pogodbe o potrditvi operacije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Izvedba mora biti skladna s prijavljeno vsebino, finančno konstrukcijo, …</a:t>
            </a:r>
          </a:p>
          <a:p>
            <a:pPr marL="457200" indent="-457200">
              <a:buFontTx/>
              <a:buChar char="-"/>
            </a:pPr>
            <a:endParaRPr lang="sl-SI" sz="3200" dirty="0" smtClean="0"/>
          </a:p>
          <a:p>
            <a:endParaRPr lang="sl-SI" sz="3200" dirty="0" smtClean="0"/>
          </a:p>
          <a:p>
            <a:pPr marL="457200" indent="-457200">
              <a:buFontTx/>
              <a:buChar char="-"/>
            </a:pP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33886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692696"/>
            <a:ext cx="6048672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85000" lnSpcReduction="20000"/>
          </a:bodyPr>
          <a:lstStyle/>
          <a:p>
            <a:r>
              <a:rPr lang="sl-SI" sz="3200" b="1" dirty="0" smtClean="0"/>
              <a:t>Operacije:</a:t>
            </a:r>
          </a:p>
          <a:p>
            <a:r>
              <a:rPr lang="sl-SI" sz="3200" dirty="0" smtClean="0"/>
              <a:t>Višina sofinanciranja: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EKSRP: do 85 % upravičenih stroškov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ESRR: do 80 % upravičenih stroškov</a:t>
            </a:r>
          </a:p>
          <a:p>
            <a:endParaRPr lang="sl-SI" sz="3200" dirty="0" smtClean="0"/>
          </a:p>
          <a:p>
            <a:r>
              <a:rPr lang="sl-SI" sz="3200" dirty="0" smtClean="0"/>
              <a:t>Najnižji znesek javne podpore je 2.000 EUR. </a:t>
            </a:r>
          </a:p>
          <a:p>
            <a:endParaRPr lang="sl-SI" sz="3200" dirty="0" smtClean="0"/>
          </a:p>
          <a:p>
            <a:r>
              <a:rPr lang="sl-SI" sz="3200" dirty="0" smtClean="0"/>
              <a:t>Najvišji znesek javne podpore:</a:t>
            </a:r>
          </a:p>
          <a:p>
            <a:r>
              <a:rPr lang="sl-SI" sz="3200" dirty="0" smtClean="0"/>
              <a:t>300.000 EUR za EKSRP.</a:t>
            </a:r>
          </a:p>
          <a:p>
            <a:endParaRPr lang="sl-SI" sz="3200" dirty="0" smtClean="0"/>
          </a:p>
          <a:p>
            <a:r>
              <a:rPr lang="sl-SI" sz="3200" dirty="0" smtClean="0"/>
              <a:t>Dodaten pogoj za ESRR:</a:t>
            </a:r>
          </a:p>
          <a:p>
            <a:r>
              <a:rPr lang="sl-SI" sz="3200" dirty="0" smtClean="0"/>
              <a:t>V okviru ESRR morajo 70 % odobrenih operacij izvesti partnerstva!!! (</a:t>
            </a:r>
            <a:r>
              <a:rPr lang="sl-SI" sz="3200" dirty="0" err="1" smtClean="0"/>
              <a:t>t.j</a:t>
            </a:r>
            <a:r>
              <a:rPr lang="sl-SI" sz="3200" dirty="0" smtClean="0"/>
              <a:t>. najmanj dva partnerja)</a:t>
            </a:r>
          </a:p>
          <a:p>
            <a:endParaRPr lang="sl-SI" sz="3200" dirty="0" smtClean="0"/>
          </a:p>
          <a:p>
            <a:endParaRPr lang="sl-S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95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10000"/>
          </a:bodyPr>
          <a:lstStyle/>
          <a:p>
            <a:r>
              <a:rPr lang="sl-SI" sz="3200" dirty="0" smtClean="0"/>
              <a:t>Operacije:</a:t>
            </a:r>
          </a:p>
          <a:p>
            <a:r>
              <a:rPr lang="sl-SI" sz="3200" b="1" dirty="0" smtClean="0"/>
              <a:t>Izvajanje operacij v fazah: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Kadar vrednost posamezne operacije znaša več kot 20.000 EUR, se lahko izvaja v dveh fazah, pri čemer posamezen zahtevek za izplačilo ne sme biti nižji od 5.000 EUR.</a:t>
            </a:r>
          </a:p>
          <a:p>
            <a:r>
              <a:rPr lang="sl-SI" sz="3200" b="1" dirty="0" smtClean="0"/>
              <a:t>Vloga za spremembo: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1 x med izvajanjem operacije, pred izvedbo predvidenih sprememb!</a:t>
            </a:r>
          </a:p>
          <a:p>
            <a:endParaRPr lang="sl-S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r>
              <a:rPr lang="sl-SI" sz="3200" dirty="0" smtClean="0"/>
              <a:t>Operacije:</a:t>
            </a:r>
          </a:p>
          <a:p>
            <a:r>
              <a:rPr lang="sl-SI" sz="3200" dirty="0" smtClean="0"/>
              <a:t>Pri določitvi stopnje podpore se upošteva </a:t>
            </a:r>
            <a:r>
              <a:rPr lang="sl-SI" sz="3200" b="1" dirty="0" smtClean="0"/>
              <a:t>pravila državnih pomoči </a:t>
            </a:r>
            <a:r>
              <a:rPr lang="sl-SI" sz="3200" dirty="0" smtClean="0"/>
              <a:t>– člen uredbe je bil v postopku sprememb dopolnjen. </a:t>
            </a:r>
          </a:p>
          <a:p>
            <a:endParaRPr lang="sl-SI" sz="3200" dirty="0"/>
          </a:p>
          <a:p>
            <a:r>
              <a:rPr lang="sl-SI" sz="3200" dirty="0" smtClean="0"/>
              <a:t>Podrobnosti: na naslednji delavnici, ko bomo dobili jasna navodila s strani države.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r>
              <a:rPr lang="sl-SI" sz="3200" dirty="0" smtClean="0"/>
              <a:t>Upravičeni stroški:</a:t>
            </a:r>
          </a:p>
          <a:p>
            <a:pPr marL="514350" indent="-514350">
              <a:buAutoNum type="arabicPeriod"/>
            </a:pPr>
            <a:r>
              <a:rPr lang="sl-SI" sz="3200" dirty="0" smtClean="0"/>
              <a:t>Neposredna povezava z izvajanjem projektnih aktivnosti!</a:t>
            </a:r>
          </a:p>
          <a:p>
            <a:pPr marL="514350" indent="-514350">
              <a:buAutoNum type="arabicPeriod"/>
            </a:pPr>
            <a:r>
              <a:rPr lang="sl-SI" sz="3200" dirty="0" smtClean="0"/>
              <a:t>Pravilno označevanje!</a:t>
            </a:r>
          </a:p>
          <a:p>
            <a:pPr marL="514350" indent="-514350">
              <a:buAutoNum type="arabicPeriod"/>
            </a:pPr>
            <a:r>
              <a:rPr lang="sl-SI" sz="3200" dirty="0" smtClean="0"/>
              <a:t>Stroški: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Delo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Material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Naložba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Storitev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Prispevek v naravi</a:t>
            </a:r>
            <a:endParaRPr lang="sl-SI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C6DF39-BD70-47D3-B308-0CDC2720C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Izobraževanje – predstavitev</Template>
  <TotalTime>0</TotalTime>
  <Words>1165</Words>
  <Application>Microsoft Office PowerPoint</Application>
  <PresentationFormat>Diaprojekcija na zaslonu (4:3)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Training</vt:lpstr>
      <vt:lpstr>DELAVNICA LAS LASTOVICA – RAZVOJ PROJEKTNIH IDEJ in oblikovanje projektnih partnerstev</vt:lpstr>
      <vt:lpstr>Izhodišča: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2016-04-12T10:38:09Z</dcterms:created>
  <dcterms:modified xsi:type="dcterms:W3CDTF">2016-05-06T06:44:41Z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